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30" r:id="rId3"/>
    <p:sldId id="329" r:id="rId4"/>
    <p:sldId id="285" r:id="rId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1502D7-268A-4114-B7AF-D5BCF0B92157}"/>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4031F144-009C-4E41-AD39-7143BA1EA8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08BEFDE9-9172-4C91-9713-C83449970C94}"/>
              </a:ext>
            </a:extLst>
          </p:cNvPr>
          <p:cNvSpPr>
            <a:spLocks noGrp="1"/>
          </p:cNvSpPr>
          <p:nvPr>
            <p:ph type="dt" sz="half" idx="10"/>
          </p:nvPr>
        </p:nvSpPr>
        <p:spPr/>
        <p:txBody>
          <a:bodyPr/>
          <a:lstStyle/>
          <a:p>
            <a:fld id="{B289C3C8-32F9-4E04-A600-04464ECDCC05}" type="datetimeFigureOut">
              <a:rPr lang="es-CO" smtClean="0"/>
              <a:t>28/12/2020</a:t>
            </a:fld>
            <a:endParaRPr lang="es-CO"/>
          </a:p>
        </p:txBody>
      </p:sp>
      <p:sp>
        <p:nvSpPr>
          <p:cNvPr id="5" name="Marcador de pie de página 4">
            <a:extLst>
              <a:ext uri="{FF2B5EF4-FFF2-40B4-BE49-F238E27FC236}">
                <a16:creationId xmlns:a16="http://schemas.microsoft.com/office/drawing/2014/main" id="{2B6EB6CA-6EA3-4808-B328-5CBF2371CA4F}"/>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0C33140-A505-4D2B-A363-2697C75AAA5A}"/>
              </a:ext>
            </a:extLst>
          </p:cNvPr>
          <p:cNvSpPr>
            <a:spLocks noGrp="1"/>
          </p:cNvSpPr>
          <p:nvPr>
            <p:ph type="sldNum" sz="quarter" idx="12"/>
          </p:nvPr>
        </p:nvSpPr>
        <p:spPr/>
        <p:txBody>
          <a:bodyPr/>
          <a:lstStyle/>
          <a:p>
            <a:fld id="{58B2BFEC-3FBA-4CAF-BD4D-F11E921836F7}" type="slidenum">
              <a:rPr lang="es-CO" smtClean="0"/>
              <a:t>‹Nº›</a:t>
            </a:fld>
            <a:endParaRPr lang="es-CO"/>
          </a:p>
        </p:txBody>
      </p:sp>
    </p:spTree>
    <p:extLst>
      <p:ext uri="{BB962C8B-B14F-4D97-AF65-F5344CB8AC3E}">
        <p14:creationId xmlns:p14="http://schemas.microsoft.com/office/powerpoint/2010/main" val="3942536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2D443C-47AD-4C2D-9A36-E49075C06F25}"/>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7BE97C0A-50D5-4282-A481-5092CB5E82A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C6490E6B-3466-4963-BAB8-8BC2D1477E24}"/>
              </a:ext>
            </a:extLst>
          </p:cNvPr>
          <p:cNvSpPr>
            <a:spLocks noGrp="1"/>
          </p:cNvSpPr>
          <p:nvPr>
            <p:ph type="dt" sz="half" idx="10"/>
          </p:nvPr>
        </p:nvSpPr>
        <p:spPr/>
        <p:txBody>
          <a:bodyPr/>
          <a:lstStyle/>
          <a:p>
            <a:fld id="{B289C3C8-32F9-4E04-A600-04464ECDCC05}" type="datetimeFigureOut">
              <a:rPr lang="es-CO" smtClean="0"/>
              <a:t>28/12/2020</a:t>
            </a:fld>
            <a:endParaRPr lang="es-CO"/>
          </a:p>
        </p:txBody>
      </p:sp>
      <p:sp>
        <p:nvSpPr>
          <p:cNvPr id="5" name="Marcador de pie de página 4">
            <a:extLst>
              <a:ext uri="{FF2B5EF4-FFF2-40B4-BE49-F238E27FC236}">
                <a16:creationId xmlns:a16="http://schemas.microsoft.com/office/drawing/2014/main" id="{E173974A-3490-4D4A-A704-C71060D0BCE6}"/>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9D01142D-69FE-4862-8EAD-40D3544B2884}"/>
              </a:ext>
            </a:extLst>
          </p:cNvPr>
          <p:cNvSpPr>
            <a:spLocks noGrp="1"/>
          </p:cNvSpPr>
          <p:nvPr>
            <p:ph type="sldNum" sz="quarter" idx="12"/>
          </p:nvPr>
        </p:nvSpPr>
        <p:spPr/>
        <p:txBody>
          <a:bodyPr/>
          <a:lstStyle/>
          <a:p>
            <a:fld id="{58B2BFEC-3FBA-4CAF-BD4D-F11E921836F7}" type="slidenum">
              <a:rPr lang="es-CO" smtClean="0"/>
              <a:t>‹Nº›</a:t>
            </a:fld>
            <a:endParaRPr lang="es-CO"/>
          </a:p>
        </p:txBody>
      </p:sp>
    </p:spTree>
    <p:extLst>
      <p:ext uri="{BB962C8B-B14F-4D97-AF65-F5344CB8AC3E}">
        <p14:creationId xmlns:p14="http://schemas.microsoft.com/office/powerpoint/2010/main" val="894150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31B70A4-C8DA-4877-AB78-A5078B4FD7C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6BD4E5F5-89ED-47A5-907E-81156C20F51B}"/>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A652B5EA-3CD1-46BE-BD10-B433C19B2B57}"/>
              </a:ext>
            </a:extLst>
          </p:cNvPr>
          <p:cNvSpPr>
            <a:spLocks noGrp="1"/>
          </p:cNvSpPr>
          <p:nvPr>
            <p:ph type="dt" sz="half" idx="10"/>
          </p:nvPr>
        </p:nvSpPr>
        <p:spPr/>
        <p:txBody>
          <a:bodyPr/>
          <a:lstStyle/>
          <a:p>
            <a:fld id="{B289C3C8-32F9-4E04-A600-04464ECDCC05}" type="datetimeFigureOut">
              <a:rPr lang="es-CO" smtClean="0"/>
              <a:t>28/12/2020</a:t>
            </a:fld>
            <a:endParaRPr lang="es-CO"/>
          </a:p>
        </p:txBody>
      </p:sp>
      <p:sp>
        <p:nvSpPr>
          <p:cNvPr id="5" name="Marcador de pie de página 4">
            <a:extLst>
              <a:ext uri="{FF2B5EF4-FFF2-40B4-BE49-F238E27FC236}">
                <a16:creationId xmlns:a16="http://schemas.microsoft.com/office/drawing/2014/main" id="{4EB7D3A7-F92A-4EA7-A067-F770E9920EC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EE35010-B602-4338-A55A-52C34D274D1C}"/>
              </a:ext>
            </a:extLst>
          </p:cNvPr>
          <p:cNvSpPr>
            <a:spLocks noGrp="1"/>
          </p:cNvSpPr>
          <p:nvPr>
            <p:ph type="sldNum" sz="quarter" idx="12"/>
          </p:nvPr>
        </p:nvSpPr>
        <p:spPr/>
        <p:txBody>
          <a:bodyPr/>
          <a:lstStyle/>
          <a:p>
            <a:fld id="{58B2BFEC-3FBA-4CAF-BD4D-F11E921836F7}" type="slidenum">
              <a:rPr lang="es-CO" smtClean="0"/>
              <a:t>‹Nº›</a:t>
            </a:fld>
            <a:endParaRPr lang="es-CO"/>
          </a:p>
        </p:txBody>
      </p:sp>
    </p:spTree>
    <p:extLst>
      <p:ext uri="{BB962C8B-B14F-4D97-AF65-F5344CB8AC3E}">
        <p14:creationId xmlns:p14="http://schemas.microsoft.com/office/powerpoint/2010/main" val="4117931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pic>
        <p:nvPicPr>
          <p:cNvPr id="10" name="Imagen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8097" cy="6858000"/>
          </a:xfrm>
          <a:prstGeom prst="rect">
            <a:avLst/>
          </a:prstGeom>
        </p:spPr>
      </p:pic>
    </p:spTree>
    <p:extLst>
      <p:ext uri="{BB962C8B-B14F-4D97-AF65-F5344CB8AC3E}">
        <p14:creationId xmlns:p14="http://schemas.microsoft.com/office/powerpoint/2010/main" val="1777940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FCE043-F1C5-4DFB-A507-B5EB95959415}"/>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9CC0C20E-FDBE-46AB-BAB2-07598F3F684F}"/>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FE1840F7-DECE-4B8A-98DA-DC2E1420A164}"/>
              </a:ext>
            </a:extLst>
          </p:cNvPr>
          <p:cNvSpPr>
            <a:spLocks noGrp="1"/>
          </p:cNvSpPr>
          <p:nvPr>
            <p:ph type="dt" sz="half" idx="10"/>
          </p:nvPr>
        </p:nvSpPr>
        <p:spPr/>
        <p:txBody>
          <a:bodyPr/>
          <a:lstStyle/>
          <a:p>
            <a:fld id="{B289C3C8-32F9-4E04-A600-04464ECDCC05}" type="datetimeFigureOut">
              <a:rPr lang="es-CO" smtClean="0"/>
              <a:t>28/12/2020</a:t>
            </a:fld>
            <a:endParaRPr lang="es-CO"/>
          </a:p>
        </p:txBody>
      </p:sp>
      <p:sp>
        <p:nvSpPr>
          <p:cNvPr id="5" name="Marcador de pie de página 4">
            <a:extLst>
              <a:ext uri="{FF2B5EF4-FFF2-40B4-BE49-F238E27FC236}">
                <a16:creationId xmlns:a16="http://schemas.microsoft.com/office/drawing/2014/main" id="{5062F119-F682-4221-97F3-83B64E7D8CEB}"/>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21BDB3F-F57A-4A2A-8E19-CBAB1A807DB1}"/>
              </a:ext>
            </a:extLst>
          </p:cNvPr>
          <p:cNvSpPr>
            <a:spLocks noGrp="1"/>
          </p:cNvSpPr>
          <p:nvPr>
            <p:ph type="sldNum" sz="quarter" idx="12"/>
          </p:nvPr>
        </p:nvSpPr>
        <p:spPr/>
        <p:txBody>
          <a:bodyPr/>
          <a:lstStyle/>
          <a:p>
            <a:fld id="{58B2BFEC-3FBA-4CAF-BD4D-F11E921836F7}" type="slidenum">
              <a:rPr lang="es-CO" smtClean="0"/>
              <a:t>‹Nº›</a:t>
            </a:fld>
            <a:endParaRPr lang="es-CO"/>
          </a:p>
        </p:txBody>
      </p:sp>
    </p:spTree>
    <p:extLst>
      <p:ext uri="{BB962C8B-B14F-4D97-AF65-F5344CB8AC3E}">
        <p14:creationId xmlns:p14="http://schemas.microsoft.com/office/powerpoint/2010/main" val="3200917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450B79-9108-468B-804F-E5448230E06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7ABD7BA7-EC0F-4737-A598-440D080B04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5C7C4F23-5AB8-4AA0-B7CC-B45B4074C7F9}"/>
              </a:ext>
            </a:extLst>
          </p:cNvPr>
          <p:cNvSpPr>
            <a:spLocks noGrp="1"/>
          </p:cNvSpPr>
          <p:nvPr>
            <p:ph type="dt" sz="half" idx="10"/>
          </p:nvPr>
        </p:nvSpPr>
        <p:spPr/>
        <p:txBody>
          <a:bodyPr/>
          <a:lstStyle/>
          <a:p>
            <a:fld id="{B289C3C8-32F9-4E04-A600-04464ECDCC05}" type="datetimeFigureOut">
              <a:rPr lang="es-CO" smtClean="0"/>
              <a:t>28/12/2020</a:t>
            </a:fld>
            <a:endParaRPr lang="es-CO"/>
          </a:p>
        </p:txBody>
      </p:sp>
      <p:sp>
        <p:nvSpPr>
          <p:cNvPr id="5" name="Marcador de pie de página 4">
            <a:extLst>
              <a:ext uri="{FF2B5EF4-FFF2-40B4-BE49-F238E27FC236}">
                <a16:creationId xmlns:a16="http://schemas.microsoft.com/office/drawing/2014/main" id="{47D25D81-C663-4B3E-9810-74890B385EA5}"/>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C3748B31-F1C6-4393-BFC8-05DF4DF701C5}"/>
              </a:ext>
            </a:extLst>
          </p:cNvPr>
          <p:cNvSpPr>
            <a:spLocks noGrp="1"/>
          </p:cNvSpPr>
          <p:nvPr>
            <p:ph type="sldNum" sz="quarter" idx="12"/>
          </p:nvPr>
        </p:nvSpPr>
        <p:spPr/>
        <p:txBody>
          <a:bodyPr/>
          <a:lstStyle/>
          <a:p>
            <a:fld id="{58B2BFEC-3FBA-4CAF-BD4D-F11E921836F7}" type="slidenum">
              <a:rPr lang="es-CO" smtClean="0"/>
              <a:t>‹Nº›</a:t>
            </a:fld>
            <a:endParaRPr lang="es-CO"/>
          </a:p>
        </p:txBody>
      </p:sp>
    </p:spTree>
    <p:extLst>
      <p:ext uri="{BB962C8B-B14F-4D97-AF65-F5344CB8AC3E}">
        <p14:creationId xmlns:p14="http://schemas.microsoft.com/office/powerpoint/2010/main" val="2039731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29C159-1F30-423D-80C2-60DE26CB11B7}"/>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95C4A56A-4450-42A4-A52A-B270318FDFD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B95648D6-6CCD-48A6-BFED-EEE487C4E17E}"/>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071E2239-F4E9-4DC7-9100-0CC98A7E91A1}"/>
              </a:ext>
            </a:extLst>
          </p:cNvPr>
          <p:cNvSpPr>
            <a:spLocks noGrp="1"/>
          </p:cNvSpPr>
          <p:nvPr>
            <p:ph type="dt" sz="half" idx="10"/>
          </p:nvPr>
        </p:nvSpPr>
        <p:spPr/>
        <p:txBody>
          <a:bodyPr/>
          <a:lstStyle/>
          <a:p>
            <a:fld id="{B289C3C8-32F9-4E04-A600-04464ECDCC05}" type="datetimeFigureOut">
              <a:rPr lang="es-CO" smtClean="0"/>
              <a:t>28/12/2020</a:t>
            </a:fld>
            <a:endParaRPr lang="es-CO"/>
          </a:p>
        </p:txBody>
      </p:sp>
      <p:sp>
        <p:nvSpPr>
          <p:cNvPr id="6" name="Marcador de pie de página 5">
            <a:extLst>
              <a:ext uri="{FF2B5EF4-FFF2-40B4-BE49-F238E27FC236}">
                <a16:creationId xmlns:a16="http://schemas.microsoft.com/office/drawing/2014/main" id="{484F9349-E6D6-42B4-BEAA-43597E37B963}"/>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D0001F1C-2508-4465-A310-6BD5F3E51874}"/>
              </a:ext>
            </a:extLst>
          </p:cNvPr>
          <p:cNvSpPr>
            <a:spLocks noGrp="1"/>
          </p:cNvSpPr>
          <p:nvPr>
            <p:ph type="sldNum" sz="quarter" idx="12"/>
          </p:nvPr>
        </p:nvSpPr>
        <p:spPr/>
        <p:txBody>
          <a:bodyPr/>
          <a:lstStyle/>
          <a:p>
            <a:fld id="{58B2BFEC-3FBA-4CAF-BD4D-F11E921836F7}" type="slidenum">
              <a:rPr lang="es-CO" smtClean="0"/>
              <a:t>‹Nº›</a:t>
            </a:fld>
            <a:endParaRPr lang="es-CO"/>
          </a:p>
        </p:txBody>
      </p:sp>
    </p:spTree>
    <p:extLst>
      <p:ext uri="{BB962C8B-B14F-4D97-AF65-F5344CB8AC3E}">
        <p14:creationId xmlns:p14="http://schemas.microsoft.com/office/powerpoint/2010/main" val="3991944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7E94D3-B2D4-4A27-8134-D5F4E099FB73}"/>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93E59E5E-D775-44C8-8D43-3950CB392E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48985CC-022A-4964-958F-FEEA4A236A88}"/>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3F6D249B-07A9-43BD-A0BA-8DFFD1DA3E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3FE10ADE-9415-4045-A842-FE6C0E2C497B}"/>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AF4E302A-CDA2-476B-BA92-E8B028B82E4C}"/>
              </a:ext>
            </a:extLst>
          </p:cNvPr>
          <p:cNvSpPr>
            <a:spLocks noGrp="1"/>
          </p:cNvSpPr>
          <p:nvPr>
            <p:ph type="dt" sz="half" idx="10"/>
          </p:nvPr>
        </p:nvSpPr>
        <p:spPr/>
        <p:txBody>
          <a:bodyPr/>
          <a:lstStyle/>
          <a:p>
            <a:fld id="{B289C3C8-32F9-4E04-A600-04464ECDCC05}" type="datetimeFigureOut">
              <a:rPr lang="es-CO" smtClean="0"/>
              <a:t>28/12/2020</a:t>
            </a:fld>
            <a:endParaRPr lang="es-CO"/>
          </a:p>
        </p:txBody>
      </p:sp>
      <p:sp>
        <p:nvSpPr>
          <p:cNvPr id="8" name="Marcador de pie de página 7">
            <a:extLst>
              <a:ext uri="{FF2B5EF4-FFF2-40B4-BE49-F238E27FC236}">
                <a16:creationId xmlns:a16="http://schemas.microsoft.com/office/drawing/2014/main" id="{D4585AA7-9B3D-44AA-9F63-3F95302177F1}"/>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E1BCFC0C-07DB-4EAB-ACD1-EFA5C7302A10}"/>
              </a:ext>
            </a:extLst>
          </p:cNvPr>
          <p:cNvSpPr>
            <a:spLocks noGrp="1"/>
          </p:cNvSpPr>
          <p:nvPr>
            <p:ph type="sldNum" sz="quarter" idx="12"/>
          </p:nvPr>
        </p:nvSpPr>
        <p:spPr/>
        <p:txBody>
          <a:bodyPr/>
          <a:lstStyle/>
          <a:p>
            <a:fld id="{58B2BFEC-3FBA-4CAF-BD4D-F11E921836F7}" type="slidenum">
              <a:rPr lang="es-CO" smtClean="0"/>
              <a:t>‹Nº›</a:t>
            </a:fld>
            <a:endParaRPr lang="es-CO"/>
          </a:p>
        </p:txBody>
      </p:sp>
    </p:spTree>
    <p:extLst>
      <p:ext uri="{BB962C8B-B14F-4D97-AF65-F5344CB8AC3E}">
        <p14:creationId xmlns:p14="http://schemas.microsoft.com/office/powerpoint/2010/main" val="584948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41FC9D-DBB3-43BB-BF1A-AF5176CCA6EA}"/>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EAA98C6C-3539-488B-A87D-F14B55984D5A}"/>
              </a:ext>
            </a:extLst>
          </p:cNvPr>
          <p:cNvSpPr>
            <a:spLocks noGrp="1"/>
          </p:cNvSpPr>
          <p:nvPr>
            <p:ph type="dt" sz="half" idx="10"/>
          </p:nvPr>
        </p:nvSpPr>
        <p:spPr/>
        <p:txBody>
          <a:bodyPr/>
          <a:lstStyle/>
          <a:p>
            <a:fld id="{B289C3C8-32F9-4E04-A600-04464ECDCC05}" type="datetimeFigureOut">
              <a:rPr lang="es-CO" smtClean="0"/>
              <a:t>28/12/2020</a:t>
            </a:fld>
            <a:endParaRPr lang="es-CO"/>
          </a:p>
        </p:txBody>
      </p:sp>
      <p:sp>
        <p:nvSpPr>
          <p:cNvPr id="4" name="Marcador de pie de página 3">
            <a:extLst>
              <a:ext uri="{FF2B5EF4-FFF2-40B4-BE49-F238E27FC236}">
                <a16:creationId xmlns:a16="http://schemas.microsoft.com/office/drawing/2014/main" id="{24E7510F-270F-4343-A03D-95F6C44A58BC}"/>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4E3F425A-9880-44B5-877C-41A473671D0D}"/>
              </a:ext>
            </a:extLst>
          </p:cNvPr>
          <p:cNvSpPr>
            <a:spLocks noGrp="1"/>
          </p:cNvSpPr>
          <p:nvPr>
            <p:ph type="sldNum" sz="quarter" idx="12"/>
          </p:nvPr>
        </p:nvSpPr>
        <p:spPr/>
        <p:txBody>
          <a:bodyPr/>
          <a:lstStyle/>
          <a:p>
            <a:fld id="{58B2BFEC-3FBA-4CAF-BD4D-F11E921836F7}" type="slidenum">
              <a:rPr lang="es-CO" smtClean="0"/>
              <a:t>‹Nº›</a:t>
            </a:fld>
            <a:endParaRPr lang="es-CO"/>
          </a:p>
        </p:txBody>
      </p:sp>
    </p:spTree>
    <p:extLst>
      <p:ext uri="{BB962C8B-B14F-4D97-AF65-F5344CB8AC3E}">
        <p14:creationId xmlns:p14="http://schemas.microsoft.com/office/powerpoint/2010/main" val="1922632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F6853F6-A42D-4D34-AA92-9A15C672B98D}"/>
              </a:ext>
            </a:extLst>
          </p:cNvPr>
          <p:cNvSpPr>
            <a:spLocks noGrp="1"/>
          </p:cNvSpPr>
          <p:nvPr>
            <p:ph type="dt" sz="half" idx="10"/>
          </p:nvPr>
        </p:nvSpPr>
        <p:spPr/>
        <p:txBody>
          <a:bodyPr/>
          <a:lstStyle/>
          <a:p>
            <a:fld id="{B289C3C8-32F9-4E04-A600-04464ECDCC05}" type="datetimeFigureOut">
              <a:rPr lang="es-CO" smtClean="0"/>
              <a:t>28/12/2020</a:t>
            </a:fld>
            <a:endParaRPr lang="es-CO"/>
          </a:p>
        </p:txBody>
      </p:sp>
      <p:sp>
        <p:nvSpPr>
          <p:cNvPr id="3" name="Marcador de pie de página 2">
            <a:extLst>
              <a:ext uri="{FF2B5EF4-FFF2-40B4-BE49-F238E27FC236}">
                <a16:creationId xmlns:a16="http://schemas.microsoft.com/office/drawing/2014/main" id="{F1674B23-7AD5-474F-BC17-83D240BB5DDE}"/>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A6871370-4CE5-4F25-BEEE-607C29D0C8F6}"/>
              </a:ext>
            </a:extLst>
          </p:cNvPr>
          <p:cNvSpPr>
            <a:spLocks noGrp="1"/>
          </p:cNvSpPr>
          <p:nvPr>
            <p:ph type="sldNum" sz="quarter" idx="12"/>
          </p:nvPr>
        </p:nvSpPr>
        <p:spPr/>
        <p:txBody>
          <a:bodyPr/>
          <a:lstStyle/>
          <a:p>
            <a:fld id="{58B2BFEC-3FBA-4CAF-BD4D-F11E921836F7}" type="slidenum">
              <a:rPr lang="es-CO" smtClean="0"/>
              <a:t>‹Nº›</a:t>
            </a:fld>
            <a:endParaRPr lang="es-CO"/>
          </a:p>
        </p:txBody>
      </p:sp>
    </p:spTree>
    <p:extLst>
      <p:ext uri="{BB962C8B-B14F-4D97-AF65-F5344CB8AC3E}">
        <p14:creationId xmlns:p14="http://schemas.microsoft.com/office/powerpoint/2010/main" val="2577010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F58FE6-5841-4C8F-96E5-E2EFC230239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5E1B6DB8-F83D-4F86-AD94-38F7081D6F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9F91078C-C8EE-4D40-891D-C3F0F4498D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CC33F55-DB15-440C-882A-E4C482D56039}"/>
              </a:ext>
            </a:extLst>
          </p:cNvPr>
          <p:cNvSpPr>
            <a:spLocks noGrp="1"/>
          </p:cNvSpPr>
          <p:nvPr>
            <p:ph type="dt" sz="half" idx="10"/>
          </p:nvPr>
        </p:nvSpPr>
        <p:spPr/>
        <p:txBody>
          <a:bodyPr/>
          <a:lstStyle/>
          <a:p>
            <a:fld id="{B289C3C8-32F9-4E04-A600-04464ECDCC05}" type="datetimeFigureOut">
              <a:rPr lang="es-CO" smtClean="0"/>
              <a:t>28/12/2020</a:t>
            </a:fld>
            <a:endParaRPr lang="es-CO"/>
          </a:p>
        </p:txBody>
      </p:sp>
      <p:sp>
        <p:nvSpPr>
          <p:cNvPr id="6" name="Marcador de pie de página 5">
            <a:extLst>
              <a:ext uri="{FF2B5EF4-FFF2-40B4-BE49-F238E27FC236}">
                <a16:creationId xmlns:a16="http://schemas.microsoft.com/office/drawing/2014/main" id="{BE94E8B8-48F7-4236-8D46-5844FB421280}"/>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D84C9091-57E2-45E6-AAB7-162276EFC1DA}"/>
              </a:ext>
            </a:extLst>
          </p:cNvPr>
          <p:cNvSpPr>
            <a:spLocks noGrp="1"/>
          </p:cNvSpPr>
          <p:nvPr>
            <p:ph type="sldNum" sz="quarter" idx="12"/>
          </p:nvPr>
        </p:nvSpPr>
        <p:spPr/>
        <p:txBody>
          <a:bodyPr/>
          <a:lstStyle/>
          <a:p>
            <a:fld id="{58B2BFEC-3FBA-4CAF-BD4D-F11E921836F7}" type="slidenum">
              <a:rPr lang="es-CO" smtClean="0"/>
              <a:t>‹Nº›</a:t>
            </a:fld>
            <a:endParaRPr lang="es-CO"/>
          </a:p>
        </p:txBody>
      </p:sp>
    </p:spTree>
    <p:extLst>
      <p:ext uri="{BB962C8B-B14F-4D97-AF65-F5344CB8AC3E}">
        <p14:creationId xmlns:p14="http://schemas.microsoft.com/office/powerpoint/2010/main" val="1900060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A47046-DD9E-4FA3-B347-B1C8A9C0F6D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32D3E632-185A-41BC-92E3-2EE90D6377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0EC88AD7-CBA0-4E22-B701-F1E132E81A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019C871-39C4-4C3F-8DA7-B0CF1EA64575}"/>
              </a:ext>
            </a:extLst>
          </p:cNvPr>
          <p:cNvSpPr>
            <a:spLocks noGrp="1"/>
          </p:cNvSpPr>
          <p:nvPr>
            <p:ph type="dt" sz="half" idx="10"/>
          </p:nvPr>
        </p:nvSpPr>
        <p:spPr/>
        <p:txBody>
          <a:bodyPr/>
          <a:lstStyle/>
          <a:p>
            <a:fld id="{B289C3C8-32F9-4E04-A600-04464ECDCC05}" type="datetimeFigureOut">
              <a:rPr lang="es-CO" smtClean="0"/>
              <a:t>28/12/2020</a:t>
            </a:fld>
            <a:endParaRPr lang="es-CO"/>
          </a:p>
        </p:txBody>
      </p:sp>
      <p:sp>
        <p:nvSpPr>
          <p:cNvPr id="6" name="Marcador de pie de página 5">
            <a:extLst>
              <a:ext uri="{FF2B5EF4-FFF2-40B4-BE49-F238E27FC236}">
                <a16:creationId xmlns:a16="http://schemas.microsoft.com/office/drawing/2014/main" id="{08447A51-DE46-48F1-8883-BD1A4A52F9A0}"/>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1AD0A656-B46E-4371-89D1-C784D955050F}"/>
              </a:ext>
            </a:extLst>
          </p:cNvPr>
          <p:cNvSpPr>
            <a:spLocks noGrp="1"/>
          </p:cNvSpPr>
          <p:nvPr>
            <p:ph type="sldNum" sz="quarter" idx="12"/>
          </p:nvPr>
        </p:nvSpPr>
        <p:spPr/>
        <p:txBody>
          <a:bodyPr/>
          <a:lstStyle/>
          <a:p>
            <a:fld id="{58B2BFEC-3FBA-4CAF-BD4D-F11E921836F7}" type="slidenum">
              <a:rPr lang="es-CO" smtClean="0"/>
              <a:t>‹Nº›</a:t>
            </a:fld>
            <a:endParaRPr lang="es-CO"/>
          </a:p>
        </p:txBody>
      </p:sp>
    </p:spTree>
    <p:extLst>
      <p:ext uri="{BB962C8B-B14F-4D97-AF65-F5344CB8AC3E}">
        <p14:creationId xmlns:p14="http://schemas.microsoft.com/office/powerpoint/2010/main" val="2030368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403182FF-B298-4AAE-B8A9-3C7BAD1D6D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4B0BB812-9DFC-41A2-B355-617880BB6A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6F90B942-48A9-4B3D-82BA-9160B468F2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89C3C8-32F9-4E04-A600-04464ECDCC05}" type="datetimeFigureOut">
              <a:rPr lang="es-CO" smtClean="0"/>
              <a:t>28/12/2020</a:t>
            </a:fld>
            <a:endParaRPr lang="es-CO"/>
          </a:p>
        </p:txBody>
      </p:sp>
      <p:sp>
        <p:nvSpPr>
          <p:cNvPr id="5" name="Marcador de pie de página 4">
            <a:extLst>
              <a:ext uri="{FF2B5EF4-FFF2-40B4-BE49-F238E27FC236}">
                <a16:creationId xmlns:a16="http://schemas.microsoft.com/office/drawing/2014/main" id="{18AF38B1-7524-4529-B853-E3D239A3B5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DCD401F2-7BC2-4D5E-90FD-364B08E036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B2BFEC-3FBA-4CAF-BD4D-F11E921836F7}" type="slidenum">
              <a:rPr lang="es-CO" smtClean="0"/>
              <a:t>‹Nº›</a:t>
            </a:fld>
            <a:endParaRPr lang="es-CO"/>
          </a:p>
        </p:txBody>
      </p:sp>
    </p:spTree>
    <p:extLst>
      <p:ext uri="{BB962C8B-B14F-4D97-AF65-F5344CB8AC3E}">
        <p14:creationId xmlns:p14="http://schemas.microsoft.com/office/powerpoint/2010/main" val="225602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80138" y="1656191"/>
            <a:ext cx="11811862" cy="3970318"/>
          </a:xfrm>
          <a:prstGeom prst="rect">
            <a:avLst/>
          </a:prstGeom>
          <a:noFill/>
        </p:spPr>
        <p:txBody>
          <a:bodyPr wrap="square" rtlCol="0">
            <a:spAutoFit/>
          </a:bodyPr>
          <a:lstStyle/>
          <a:p>
            <a:pPr algn="ctr"/>
            <a:r>
              <a:rPr lang="es-CO" sz="5400" b="1" dirty="0">
                <a:solidFill>
                  <a:srgbClr val="0A6A21"/>
                </a:solidFill>
                <a:latin typeface="Arial"/>
                <a:cs typeface="Arial"/>
              </a:rPr>
              <a:t>SESIÓN OCAD DEPARTAMENTAL </a:t>
            </a:r>
          </a:p>
          <a:p>
            <a:pPr algn="ctr"/>
            <a:r>
              <a:rPr lang="es-CO" sz="5400" b="1" dirty="0">
                <a:solidFill>
                  <a:srgbClr val="0A6A21"/>
                </a:solidFill>
                <a:latin typeface="Arial"/>
                <a:cs typeface="Arial"/>
              </a:rPr>
              <a:t> ANTIOQUIA 2020 </a:t>
            </a:r>
          </a:p>
          <a:p>
            <a:pPr algn="ctr"/>
            <a:r>
              <a:rPr lang="es-CO" sz="3600" b="1" dirty="0">
                <a:solidFill>
                  <a:srgbClr val="0A6A21"/>
                </a:solidFill>
                <a:latin typeface="Arial"/>
                <a:cs typeface="Arial"/>
              </a:rPr>
              <a:t>29 DICIEMBRE 2020</a:t>
            </a:r>
          </a:p>
          <a:p>
            <a:pPr algn="ctr"/>
            <a:endParaRPr lang="es-CO" sz="5400" b="1" dirty="0">
              <a:solidFill>
                <a:srgbClr val="00B050"/>
              </a:solidFill>
              <a:latin typeface="Arial" charset="0"/>
              <a:ea typeface="Arial" charset="0"/>
              <a:cs typeface="Arial" charset="0"/>
            </a:endParaRPr>
          </a:p>
          <a:p>
            <a:endParaRPr lang="es-ES_tradnl" sz="5400" b="1" dirty="0">
              <a:solidFill>
                <a:srgbClr val="00B050"/>
              </a:solidFill>
              <a:latin typeface="Arial" charset="0"/>
              <a:ea typeface="Arial" charset="0"/>
              <a:cs typeface="Arial" charset="0"/>
            </a:endParaRPr>
          </a:p>
        </p:txBody>
      </p:sp>
      <p:sp>
        <p:nvSpPr>
          <p:cNvPr id="7" name="Rectángulo 6">
            <a:extLst>
              <a:ext uri="{FF2B5EF4-FFF2-40B4-BE49-F238E27FC236}">
                <a16:creationId xmlns:a16="http://schemas.microsoft.com/office/drawing/2014/main" id="{49EE1EF3-7B8B-4BA8-BDFD-CFF4A2C10259}"/>
              </a:ext>
            </a:extLst>
          </p:cNvPr>
          <p:cNvSpPr/>
          <p:nvPr/>
        </p:nvSpPr>
        <p:spPr>
          <a:xfrm>
            <a:off x="-2133" y="-3327"/>
            <a:ext cx="382271" cy="6858000"/>
          </a:xfrm>
          <a:prstGeom prst="rect">
            <a:avLst/>
          </a:prstGeom>
          <a:solidFill>
            <a:srgbClr val="99D8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3187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06117" y="697085"/>
            <a:ext cx="10852484" cy="707886"/>
          </a:xfrm>
          <a:prstGeom prst="rect">
            <a:avLst/>
          </a:prstGeom>
        </p:spPr>
        <p:txBody>
          <a:bodyPr wrap="square">
            <a:spAutoFit/>
          </a:bodyPr>
          <a:lstStyle/>
          <a:p>
            <a:pPr algn="ctr"/>
            <a:r>
              <a:rPr lang="es-MX" sz="4000" b="1" dirty="0">
                <a:solidFill>
                  <a:srgbClr val="0A6A21"/>
                </a:solidFill>
                <a:latin typeface="Arial"/>
                <a:cs typeface="Arial"/>
              </a:rPr>
              <a:t>4.	</a:t>
            </a:r>
            <a:r>
              <a:rPr lang="es-ES" sz="4000" b="1" dirty="0">
                <a:solidFill>
                  <a:srgbClr val="0A6A21"/>
                </a:solidFill>
                <a:latin typeface="Arial"/>
                <a:cs typeface="Arial"/>
              </a:rPr>
              <a:t>Informe de ajustes por entidad ejecutora</a:t>
            </a:r>
            <a:endParaRPr lang="es-CO" sz="4000" b="1" dirty="0">
              <a:solidFill>
                <a:srgbClr val="0A6A21"/>
              </a:solidFill>
              <a:latin typeface="Arial"/>
              <a:cs typeface="Arial"/>
            </a:endParaRPr>
          </a:p>
        </p:txBody>
      </p:sp>
      <p:sp>
        <p:nvSpPr>
          <p:cNvPr id="4" name="Rectángulo 3">
            <a:extLst>
              <a:ext uri="{FF2B5EF4-FFF2-40B4-BE49-F238E27FC236}">
                <a16:creationId xmlns:a16="http://schemas.microsoft.com/office/drawing/2014/main" id="{DB83637D-C8AF-40D0-BE2D-DC59F381800A}"/>
              </a:ext>
            </a:extLst>
          </p:cNvPr>
          <p:cNvSpPr/>
          <p:nvPr/>
        </p:nvSpPr>
        <p:spPr>
          <a:xfrm>
            <a:off x="-2133" y="-3327"/>
            <a:ext cx="382271" cy="6858000"/>
          </a:xfrm>
          <a:prstGeom prst="rect">
            <a:avLst/>
          </a:prstGeom>
          <a:solidFill>
            <a:srgbClr val="99D8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Tabla 4">
            <a:extLst>
              <a:ext uri="{FF2B5EF4-FFF2-40B4-BE49-F238E27FC236}">
                <a16:creationId xmlns:a16="http://schemas.microsoft.com/office/drawing/2014/main" id="{1A96F150-6B3A-4100-9452-0BFD31915382}"/>
              </a:ext>
            </a:extLst>
          </p:cNvPr>
          <p:cNvGraphicFramePr>
            <a:graphicFrameLocks noGrp="1"/>
          </p:cNvGraphicFramePr>
          <p:nvPr/>
        </p:nvGraphicFramePr>
        <p:xfrm>
          <a:off x="1308295" y="2331154"/>
          <a:ext cx="9425353" cy="1085470"/>
        </p:xfrm>
        <a:graphic>
          <a:graphicData uri="http://schemas.openxmlformats.org/drawingml/2006/table">
            <a:tbl>
              <a:tblPr firstRow="1" firstCol="1" bandRow="1"/>
              <a:tblGrid>
                <a:gridCol w="2169365">
                  <a:extLst>
                    <a:ext uri="{9D8B030D-6E8A-4147-A177-3AD203B41FA5}">
                      <a16:colId xmlns:a16="http://schemas.microsoft.com/office/drawing/2014/main" val="3554641163"/>
                    </a:ext>
                  </a:extLst>
                </a:gridCol>
                <a:gridCol w="4863471">
                  <a:extLst>
                    <a:ext uri="{9D8B030D-6E8A-4147-A177-3AD203B41FA5}">
                      <a16:colId xmlns:a16="http://schemas.microsoft.com/office/drawing/2014/main" val="748970069"/>
                    </a:ext>
                  </a:extLst>
                </a:gridCol>
                <a:gridCol w="2392517">
                  <a:extLst>
                    <a:ext uri="{9D8B030D-6E8A-4147-A177-3AD203B41FA5}">
                      <a16:colId xmlns:a16="http://schemas.microsoft.com/office/drawing/2014/main" val="426015224"/>
                    </a:ext>
                  </a:extLst>
                </a:gridCol>
              </a:tblGrid>
              <a:tr h="0">
                <a:tc>
                  <a:txBody>
                    <a:bodyPr/>
                    <a:lstStyle/>
                    <a:p>
                      <a:pPr marL="457200" algn="ctr">
                        <a:lnSpc>
                          <a:spcPct val="115000"/>
                        </a:lnSpc>
                      </a:pPr>
                      <a:r>
                        <a:rPr lang="es-ES" sz="1600" b="1">
                          <a:effectLst/>
                          <a:latin typeface="Arial" panose="020B0604020202020204" pitchFamily="34" charset="0"/>
                          <a:ea typeface="Calibri" panose="020F0502020204030204" pitchFamily="34" charset="0"/>
                          <a:cs typeface="Times New Roman" panose="02020603050405020304" pitchFamily="18" charset="0"/>
                        </a:rPr>
                        <a:t>BPIN</a:t>
                      </a:r>
                      <a:endParaRPr lang="es-C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457200" algn="ctr">
                        <a:lnSpc>
                          <a:spcPct val="115000"/>
                        </a:lnSpc>
                      </a:pPr>
                      <a:r>
                        <a:rPr lang="es-ES" sz="16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NOMBRE</a:t>
                      </a:r>
                      <a:endParaRPr lang="es-C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457200" algn="ctr">
                        <a:lnSpc>
                          <a:spcPct val="115000"/>
                        </a:lnSpc>
                        <a:spcAft>
                          <a:spcPts val="1000"/>
                        </a:spcAft>
                      </a:pPr>
                      <a:r>
                        <a:rPr lang="es-ES" sz="16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ENTIDAD EJECUTORA</a:t>
                      </a:r>
                      <a:endParaRPr lang="es-C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774670562"/>
                  </a:ext>
                </a:extLst>
              </a:tr>
              <a:tr h="0">
                <a:tc>
                  <a:txBody>
                    <a:bodyPr/>
                    <a:lstStyle/>
                    <a:p>
                      <a:pPr marL="457200">
                        <a:lnSpc>
                          <a:spcPct val="115000"/>
                        </a:lnSpc>
                      </a:pPr>
                      <a:r>
                        <a:rPr lang="es-ES" sz="1600">
                          <a:effectLst/>
                          <a:latin typeface="Arial" panose="020B0604020202020204" pitchFamily="34" charset="0"/>
                          <a:ea typeface="Calibri" panose="020F0502020204030204" pitchFamily="34" charset="0"/>
                          <a:cs typeface="Times New Roman" panose="02020603050405020304" pitchFamily="18" charset="0"/>
                        </a:rPr>
                        <a:t>2019003050034</a:t>
                      </a:r>
                      <a:endParaRPr lang="es-C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pPr>
                      <a:r>
                        <a:rPr lang="es-ES" sz="1600">
                          <a:effectLst/>
                          <a:latin typeface="Arial" panose="020B0604020202020204" pitchFamily="34" charset="0"/>
                          <a:ea typeface="Calibri" panose="020F0502020204030204" pitchFamily="34" charset="0"/>
                          <a:cs typeface="Times New Roman" panose="02020603050405020304" pitchFamily="18" charset="0"/>
                        </a:rPr>
                        <a:t>Construcción y Dotación de Cancha en Grama Sintética en el Municipio de Tarazá Antioquia</a:t>
                      </a:r>
                      <a:endParaRPr lang="es-C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1000"/>
                        </a:spcAft>
                      </a:pPr>
                      <a:r>
                        <a:rPr lang="es-ES" sz="1600" dirty="0">
                          <a:effectLst/>
                          <a:latin typeface="Arial" panose="020B0604020202020204" pitchFamily="34" charset="0"/>
                          <a:ea typeface="Calibri" panose="020F0502020204030204" pitchFamily="34" charset="0"/>
                          <a:cs typeface="Times New Roman" panose="02020603050405020304" pitchFamily="18" charset="0"/>
                        </a:rPr>
                        <a:t>MUNICIPIO DE TARAZA</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2093747"/>
                  </a:ext>
                </a:extLst>
              </a:tr>
            </a:tbl>
          </a:graphicData>
        </a:graphic>
      </p:graphicFrame>
    </p:spTree>
    <p:extLst>
      <p:ext uri="{BB962C8B-B14F-4D97-AF65-F5344CB8AC3E}">
        <p14:creationId xmlns:p14="http://schemas.microsoft.com/office/powerpoint/2010/main" val="1039558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E563284D-B420-46FE-866D-F5F2E23E7F45}"/>
              </a:ext>
            </a:extLst>
          </p:cNvPr>
          <p:cNvSpPr/>
          <p:nvPr/>
        </p:nvSpPr>
        <p:spPr>
          <a:xfrm>
            <a:off x="-2133" y="-3327"/>
            <a:ext cx="382271" cy="6858000"/>
          </a:xfrm>
          <a:prstGeom prst="rect">
            <a:avLst/>
          </a:prstGeom>
          <a:solidFill>
            <a:srgbClr val="99D8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Tabla 3">
            <a:extLst>
              <a:ext uri="{FF2B5EF4-FFF2-40B4-BE49-F238E27FC236}">
                <a16:creationId xmlns:a16="http://schemas.microsoft.com/office/drawing/2014/main" id="{619BBE8D-923F-4565-8EA2-5A79D5D0E82E}"/>
              </a:ext>
            </a:extLst>
          </p:cNvPr>
          <p:cNvGraphicFramePr>
            <a:graphicFrameLocks noGrp="1"/>
          </p:cNvGraphicFramePr>
          <p:nvPr/>
        </p:nvGraphicFramePr>
        <p:xfrm>
          <a:off x="604910" y="32007"/>
          <a:ext cx="11366696" cy="2063813"/>
        </p:xfrm>
        <a:graphic>
          <a:graphicData uri="http://schemas.openxmlformats.org/drawingml/2006/table">
            <a:tbl>
              <a:tblPr/>
              <a:tblGrid>
                <a:gridCol w="4541487">
                  <a:extLst>
                    <a:ext uri="{9D8B030D-6E8A-4147-A177-3AD203B41FA5}">
                      <a16:colId xmlns:a16="http://schemas.microsoft.com/office/drawing/2014/main" val="2554715840"/>
                    </a:ext>
                  </a:extLst>
                </a:gridCol>
                <a:gridCol w="6825209">
                  <a:extLst>
                    <a:ext uri="{9D8B030D-6E8A-4147-A177-3AD203B41FA5}">
                      <a16:colId xmlns:a16="http://schemas.microsoft.com/office/drawing/2014/main" val="2414700310"/>
                    </a:ext>
                  </a:extLst>
                </a:gridCol>
              </a:tblGrid>
              <a:tr h="204522">
                <a:tc gridSpan="2">
                  <a:txBody>
                    <a:bodyPr/>
                    <a:lstStyle/>
                    <a:p>
                      <a:pPr algn="ctr" fontAlgn="b"/>
                      <a:r>
                        <a:rPr lang="es-MX" sz="1000" b="1" i="0" u="none" strike="noStrike">
                          <a:solidFill>
                            <a:srgbClr val="000000"/>
                          </a:solidFill>
                          <a:effectLst/>
                          <a:latin typeface="Arial" panose="020B0604020202020204" pitchFamily="34" charset="0"/>
                        </a:rPr>
                        <a:t>INFORMACIÓN AJUSTES PROYECTOS OCAD DEPARTAMENTAL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hMerge="1">
                  <a:txBody>
                    <a:bodyPr/>
                    <a:lstStyle/>
                    <a:p>
                      <a:endParaRPr lang="es-CO"/>
                    </a:p>
                  </a:txBody>
                  <a:tcPr/>
                </a:tc>
                <a:extLst>
                  <a:ext uri="{0D108BD9-81ED-4DB2-BD59-A6C34878D82A}">
                    <a16:rowId xmlns:a16="http://schemas.microsoft.com/office/drawing/2014/main" val="4213180784"/>
                  </a:ext>
                </a:extLst>
              </a:tr>
              <a:tr h="195226">
                <a:tc gridSpan="2">
                  <a:txBody>
                    <a:bodyPr/>
                    <a:lstStyle/>
                    <a:p>
                      <a:pPr algn="l" fontAlgn="b"/>
                      <a:r>
                        <a:rPr lang="es-CO" sz="1000" b="1" i="0" u="none" strike="noStrike">
                          <a:solidFill>
                            <a:srgbClr val="000000"/>
                          </a:solidFill>
                          <a:effectLst/>
                          <a:latin typeface="Arial" panose="020B0604020202020204" pitchFamily="34" charset="0"/>
                        </a:rPr>
                        <a:t>N°006/2020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hMerge="1">
                  <a:txBody>
                    <a:bodyPr/>
                    <a:lstStyle/>
                    <a:p>
                      <a:endParaRPr lang="es-CO"/>
                    </a:p>
                  </a:txBody>
                  <a:tcPr/>
                </a:tc>
                <a:extLst>
                  <a:ext uri="{0D108BD9-81ED-4DB2-BD59-A6C34878D82A}">
                    <a16:rowId xmlns:a16="http://schemas.microsoft.com/office/drawing/2014/main" val="1986501929"/>
                  </a:ext>
                </a:extLst>
              </a:tr>
              <a:tr h="185929">
                <a:tc>
                  <a:txBody>
                    <a:bodyPr/>
                    <a:lstStyle/>
                    <a:p>
                      <a:pPr algn="l" fontAlgn="t"/>
                      <a:r>
                        <a:rPr lang="es-CO" sz="1000" b="1" i="0" u="none" strike="noStrike">
                          <a:solidFill>
                            <a:srgbClr val="000000"/>
                          </a:solidFill>
                          <a:effectLst/>
                          <a:latin typeface="Arial" panose="020B0604020202020204" pitchFamily="34" charset="0"/>
                        </a:rPr>
                        <a:t>CODIGO BPIN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t"/>
                      <a:r>
                        <a:rPr lang="es-CO" sz="1000" b="0" i="0" u="none" strike="noStrike">
                          <a:solidFill>
                            <a:srgbClr val="000000"/>
                          </a:solidFill>
                          <a:effectLst/>
                          <a:latin typeface="Arial" panose="020B0604020202020204" pitchFamily="34" charset="0"/>
                        </a:rPr>
                        <a:t>2019003050034</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9692128"/>
                  </a:ext>
                </a:extLst>
              </a:tr>
              <a:tr h="353265">
                <a:tc>
                  <a:txBody>
                    <a:bodyPr/>
                    <a:lstStyle/>
                    <a:p>
                      <a:pPr algn="l" fontAlgn="t"/>
                      <a:r>
                        <a:rPr lang="es-CO" sz="1000" b="1" i="0" u="none" strike="noStrike">
                          <a:solidFill>
                            <a:srgbClr val="000000"/>
                          </a:solidFill>
                          <a:effectLst/>
                          <a:latin typeface="Arial" panose="020B0604020202020204" pitchFamily="34" charset="0"/>
                        </a:rPr>
                        <a:t>IDENTIFICACIÓN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t"/>
                      <a:r>
                        <a:rPr lang="es-MX" sz="1000" b="0" i="0" u="none" strike="noStrike">
                          <a:solidFill>
                            <a:srgbClr val="000000"/>
                          </a:solidFill>
                          <a:effectLst/>
                          <a:latin typeface="Arial" panose="020B0604020202020204" pitchFamily="34" charset="0"/>
                        </a:rPr>
                        <a:t>Construcción y Dotación de Cancha en Grama Sintética en el Municipio de Tarazá Antioquia</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8945482"/>
                  </a:ext>
                </a:extLst>
              </a:tr>
              <a:tr h="185929">
                <a:tc>
                  <a:txBody>
                    <a:bodyPr/>
                    <a:lstStyle/>
                    <a:p>
                      <a:pPr algn="l" fontAlgn="t"/>
                      <a:r>
                        <a:rPr lang="es-CO" sz="1000" b="1" i="0" u="none" strike="noStrike">
                          <a:solidFill>
                            <a:srgbClr val="000000"/>
                          </a:solidFill>
                          <a:effectLst/>
                          <a:latin typeface="Arial" panose="020B0604020202020204" pitchFamily="34" charset="0"/>
                        </a:rPr>
                        <a:t>APROBACIÓN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t"/>
                      <a:r>
                        <a:rPr lang="es-CO" sz="1000" b="0" i="0" u="none" strike="noStrike">
                          <a:solidFill>
                            <a:srgbClr val="000000"/>
                          </a:solidFill>
                          <a:effectLst/>
                          <a:latin typeface="Arial" panose="020B0604020202020204" pitchFamily="34" charset="0"/>
                        </a:rPr>
                        <a:t>Acuerdo OCAD Departamental n°18-30/10/2019</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3785465"/>
                  </a:ext>
                </a:extLst>
              </a:tr>
              <a:tr h="185929">
                <a:tc>
                  <a:txBody>
                    <a:bodyPr/>
                    <a:lstStyle/>
                    <a:p>
                      <a:pPr algn="l" fontAlgn="t"/>
                      <a:r>
                        <a:rPr lang="es-CO" sz="1000" b="1" i="0" u="none" strike="noStrike">
                          <a:solidFill>
                            <a:srgbClr val="000000"/>
                          </a:solidFill>
                          <a:effectLst/>
                          <a:latin typeface="Arial" panose="020B0604020202020204" pitchFamily="34" charset="0"/>
                        </a:rPr>
                        <a:t>EJECUTOR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t"/>
                      <a:r>
                        <a:rPr lang="es-CO" sz="1000" b="0" i="0" u="none" strike="noStrike">
                          <a:solidFill>
                            <a:srgbClr val="000000"/>
                          </a:solidFill>
                          <a:effectLst/>
                          <a:latin typeface="Arial" panose="020B0604020202020204" pitchFamily="34" charset="0"/>
                        </a:rPr>
                        <a:t>Municipio de Taraza</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6438977"/>
                  </a:ext>
                </a:extLst>
              </a:tr>
              <a:tr h="185929">
                <a:tc>
                  <a:txBody>
                    <a:bodyPr/>
                    <a:lstStyle/>
                    <a:p>
                      <a:pPr algn="l" fontAlgn="t"/>
                      <a:r>
                        <a:rPr lang="es-CO" sz="1000" b="1" i="0" u="none" strike="noStrike">
                          <a:solidFill>
                            <a:srgbClr val="000000"/>
                          </a:solidFill>
                          <a:effectLst/>
                          <a:latin typeface="Arial" panose="020B0604020202020204" pitchFamily="34" charset="0"/>
                        </a:rPr>
                        <a:t>VALOR DEL PROYECTO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s-CO" sz="1000" b="0" i="0" u="none" strike="noStrike">
                          <a:solidFill>
                            <a:srgbClr val="000000"/>
                          </a:solidFill>
                          <a:effectLst/>
                          <a:latin typeface="Arial" panose="020B0604020202020204" pitchFamily="34" charset="0"/>
                        </a:rPr>
                        <a:t>$ 2.200.582.065,02</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127204"/>
                  </a:ext>
                </a:extLst>
              </a:tr>
              <a:tr h="185929">
                <a:tc>
                  <a:txBody>
                    <a:bodyPr/>
                    <a:lstStyle/>
                    <a:p>
                      <a:pPr algn="l" fontAlgn="t"/>
                      <a:r>
                        <a:rPr lang="es-CO" sz="1000" b="1" i="0" u="none" strike="noStrike">
                          <a:solidFill>
                            <a:srgbClr val="000000"/>
                          </a:solidFill>
                          <a:effectLst/>
                          <a:latin typeface="Arial" panose="020B0604020202020204" pitchFamily="34" charset="0"/>
                        </a:rPr>
                        <a:t>TIEMPO DE EJECUCIÓN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s-CO" sz="1000" b="0" i="0" u="none" strike="noStrike">
                          <a:solidFill>
                            <a:srgbClr val="000000"/>
                          </a:solidFill>
                          <a:effectLst/>
                          <a:latin typeface="Arial" panose="020B0604020202020204" pitchFamily="34" charset="0"/>
                        </a:rPr>
                        <a:t>12 meses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027109"/>
                  </a:ext>
                </a:extLst>
              </a:tr>
              <a:tr h="185929">
                <a:tc>
                  <a:txBody>
                    <a:bodyPr/>
                    <a:lstStyle/>
                    <a:p>
                      <a:pPr algn="l" fontAlgn="t"/>
                      <a:r>
                        <a:rPr lang="es-CO" sz="1000" b="1" i="0" u="none" strike="noStrike">
                          <a:solidFill>
                            <a:srgbClr val="000000"/>
                          </a:solidFill>
                          <a:effectLst/>
                          <a:latin typeface="Arial" panose="020B0604020202020204" pitchFamily="34" charset="0"/>
                        </a:rPr>
                        <a:t>TIPO DE AJUSTE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r>
                        <a:rPr lang="es-MX" sz="1000" b="0" i="0" u="none" strike="noStrike">
                          <a:solidFill>
                            <a:srgbClr val="000000"/>
                          </a:solidFill>
                          <a:effectLst/>
                          <a:latin typeface="Arial" panose="020B0604020202020204" pitchFamily="34" charset="0"/>
                        </a:rPr>
                        <a:t> AJUSTE ACUERDO EJECUTOR N° 2</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5750661"/>
                  </a:ext>
                </a:extLst>
              </a:tr>
              <a:tr h="195226">
                <a:tc>
                  <a:txBody>
                    <a:bodyPr/>
                    <a:lstStyle/>
                    <a:p>
                      <a:pPr algn="l" fontAlgn="t"/>
                      <a:r>
                        <a:rPr lang="es-CO" sz="1000" b="1" i="0" u="none" strike="noStrike">
                          <a:solidFill>
                            <a:srgbClr val="000000"/>
                          </a:solidFill>
                          <a:effectLst/>
                          <a:latin typeface="Arial" panose="020B0604020202020204" pitchFamily="34" charset="0"/>
                        </a:rPr>
                        <a:t>SOLICITUD   SUIFP-SGR N°</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l" fontAlgn="b"/>
                      <a:r>
                        <a:rPr lang="es-CO" sz="1000" b="0" i="0" u="none" strike="noStrike" dirty="0">
                          <a:solidFill>
                            <a:srgbClr val="000000"/>
                          </a:solidFill>
                          <a:effectLst/>
                          <a:latin typeface="Arial" panose="020B0604020202020204" pitchFamily="34" charset="0"/>
                        </a:rPr>
                        <a:t>1316718/2020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054175"/>
                  </a:ext>
                </a:extLst>
              </a:tr>
            </a:tbl>
          </a:graphicData>
        </a:graphic>
      </p:graphicFrame>
      <p:graphicFrame>
        <p:nvGraphicFramePr>
          <p:cNvPr id="7" name="Tabla 6">
            <a:extLst>
              <a:ext uri="{FF2B5EF4-FFF2-40B4-BE49-F238E27FC236}">
                <a16:creationId xmlns:a16="http://schemas.microsoft.com/office/drawing/2014/main" id="{7BCDAFB8-ABFF-4A69-BEB4-02C05B95B124}"/>
              </a:ext>
            </a:extLst>
          </p:cNvPr>
          <p:cNvGraphicFramePr>
            <a:graphicFrameLocks noGrp="1"/>
          </p:cNvGraphicFramePr>
          <p:nvPr/>
        </p:nvGraphicFramePr>
        <p:xfrm>
          <a:off x="604910" y="2095820"/>
          <a:ext cx="8060787" cy="4225763"/>
        </p:xfrm>
        <a:graphic>
          <a:graphicData uri="http://schemas.openxmlformats.org/drawingml/2006/table">
            <a:tbl>
              <a:tblPr/>
              <a:tblGrid>
                <a:gridCol w="3218185">
                  <a:extLst>
                    <a:ext uri="{9D8B030D-6E8A-4147-A177-3AD203B41FA5}">
                      <a16:colId xmlns:a16="http://schemas.microsoft.com/office/drawing/2014/main" val="147949498"/>
                    </a:ext>
                  </a:extLst>
                </a:gridCol>
                <a:gridCol w="1838963">
                  <a:extLst>
                    <a:ext uri="{9D8B030D-6E8A-4147-A177-3AD203B41FA5}">
                      <a16:colId xmlns:a16="http://schemas.microsoft.com/office/drawing/2014/main" val="1341086814"/>
                    </a:ext>
                  </a:extLst>
                </a:gridCol>
                <a:gridCol w="1606027">
                  <a:extLst>
                    <a:ext uri="{9D8B030D-6E8A-4147-A177-3AD203B41FA5}">
                      <a16:colId xmlns:a16="http://schemas.microsoft.com/office/drawing/2014/main" val="2718239375"/>
                    </a:ext>
                  </a:extLst>
                </a:gridCol>
                <a:gridCol w="1397612">
                  <a:extLst>
                    <a:ext uri="{9D8B030D-6E8A-4147-A177-3AD203B41FA5}">
                      <a16:colId xmlns:a16="http://schemas.microsoft.com/office/drawing/2014/main" val="2412002037"/>
                    </a:ext>
                  </a:extLst>
                </a:gridCol>
              </a:tblGrid>
              <a:tr h="195272">
                <a:tc gridSpan="4">
                  <a:txBody>
                    <a:bodyPr/>
                    <a:lstStyle/>
                    <a:p>
                      <a:pPr algn="ctr" fontAlgn="t"/>
                      <a:r>
                        <a:rPr lang="es-CO" sz="1000" b="1" i="0" u="none" strike="noStrike">
                          <a:solidFill>
                            <a:srgbClr val="000000"/>
                          </a:solidFill>
                          <a:effectLst/>
                          <a:latin typeface="Arial" panose="020B0604020202020204" pitchFamily="34" charset="0"/>
                        </a:rPr>
                        <a:t>Descripción del Ajuste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2446284798"/>
                  </a:ext>
                </a:extLst>
              </a:tr>
              <a:tr h="2449720">
                <a:tc gridSpan="4">
                  <a:txBody>
                    <a:bodyPr/>
                    <a:lstStyle/>
                    <a:p>
                      <a:pPr algn="l" fontAlgn="ctr"/>
                      <a:r>
                        <a:rPr lang="es-MX" sz="1000" b="0" i="0" u="none" strike="noStrike" dirty="0">
                          <a:solidFill>
                            <a:srgbClr val="000000"/>
                          </a:solidFill>
                          <a:effectLst/>
                          <a:latin typeface="Arial" panose="020B0604020202020204" pitchFamily="34" charset="0"/>
                        </a:rPr>
                        <a:t>Este proyecto fue gestionado y aprobado en la sesión </a:t>
                      </a:r>
                      <a:r>
                        <a:rPr lang="es-MX" sz="1000" b="0" i="0" u="none" strike="noStrike" dirty="0" err="1">
                          <a:solidFill>
                            <a:srgbClr val="000000"/>
                          </a:solidFill>
                          <a:effectLst/>
                          <a:latin typeface="Arial" panose="020B0604020202020204" pitchFamily="34" charset="0"/>
                        </a:rPr>
                        <a:t>n°</a:t>
                      </a:r>
                      <a:r>
                        <a:rPr lang="es-MX" sz="1000" b="0" i="0" u="none" strike="noStrike" dirty="0">
                          <a:solidFill>
                            <a:srgbClr val="000000"/>
                          </a:solidFill>
                          <a:effectLst/>
                          <a:latin typeface="Arial" panose="020B0604020202020204" pitchFamily="34" charset="0"/>
                        </a:rPr>
                        <a:t> 16 del 30/10/2019 mediante acta </a:t>
                      </a:r>
                      <a:r>
                        <a:rPr lang="es-MX" sz="1000" b="0" i="0" u="none" strike="noStrike" dirty="0" err="1">
                          <a:solidFill>
                            <a:srgbClr val="000000"/>
                          </a:solidFill>
                          <a:effectLst/>
                          <a:latin typeface="Arial" panose="020B0604020202020204" pitchFamily="34" charset="0"/>
                        </a:rPr>
                        <a:t>n°</a:t>
                      </a:r>
                      <a:r>
                        <a:rPr lang="es-MX" sz="1000" b="0" i="0" u="none" strike="noStrike" dirty="0">
                          <a:solidFill>
                            <a:srgbClr val="000000"/>
                          </a:solidFill>
                          <a:effectLst/>
                          <a:latin typeface="Arial" panose="020B0604020202020204" pitchFamily="34" charset="0"/>
                        </a:rPr>
                        <a:t> 19 y acuerdo </a:t>
                      </a:r>
                      <a:r>
                        <a:rPr lang="es-MX" sz="1000" b="0" i="0" u="none" strike="noStrike" dirty="0" err="1">
                          <a:solidFill>
                            <a:srgbClr val="000000"/>
                          </a:solidFill>
                          <a:effectLst/>
                          <a:latin typeface="Arial" panose="020B0604020202020204" pitchFamily="34" charset="0"/>
                        </a:rPr>
                        <a:t>n°</a:t>
                      </a:r>
                      <a:r>
                        <a:rPr lang="es-MX" sz="1000" b="0" i="0" u="none" strike="noStrike" dirty="0">
                          <a:solidFill>
                            <a:srgbClr val="000000"/>
                          </a:solidFill>
                          <a:effectLst/>
                          <a:latin typeface="Arial" panose="020B0604020202020204" pitchFamily="34" charset="0"/>
                        </a:rPr>
                        <a:t> 18, con aceptación de ejecución por parte del ejecutor designado del mes de diciembre de 2019.  La entidad ejecutora  inicio el proceso que establece la Ley 1942 de 2018 en su articulo 30 y el acuerdo 57 de 2020 para el cumplimiento de los requisitos exigidos por la respectiva normatividad del Sistema General de Regalías  para proceder con los procesos contractuales del proyecto. De acuerdo  con lo relacionado el Municipio de Tarazá cumplió con los requisitos necesarios para la expedición de la ficha de cumplimiento de requisitos para ejecución del 03/02/2020.                                                                                                                                                            Una vez realizado el proceso contractual  y en ejecución de obras el comité de obra  encabezado por  la entidad ejecutora , la interventoría y el contratista de la obra  realizaron evaluación sobre las obras y el presupuesto aprobado realizando en el mes de octubre un primer ajuste. Para finales del mes de noviembre y de acuerdo a la necesidad  realizaron una actualización con la  adición de nuevos ítems, los cuales de acuerdo a la documentación remitida son necesarios para cumplir el objeto del proyecto. En concordancia con lo establecido en el artículo 4.4.2.2.1 del Acuerdo 45 de 2017de la Comisión Rectora del Sistema General de Regalías y en el respectivo manual operativo este es un ajuste de acuerdo del ejecutor  y el mismo no afecta los términos iniciales de viabilidad y aprobación del  proyecto  de  inversión  en  mención,  tampoco  modifica  su  objeto  ni  altera sustancialmente las actividades y alcance del mismo, la variación del proyecto equivale a un aumento del 12,8% sobre el valor total del proyecto ajustado inicialmente  y con cargo a recursos de la fuente de cofinanciación de las  del FNR del Municipio de Tarazá.  En razón de lo anterior el Municipio de Tarazá  remitió la respectiva  documentación soporte del ajuste a la Secretaria Técnica del OCAD Departamental siendo revisada y en concordancia el 30/11/2020 y respectivamente diligenciada en la plataforma SUIFP_SGR.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2484149015"/>
                  </a:ext>
                </a:extLst>
              </a:tr>
              <a:tr h="195272">
                <a:tc gridSpan="4">
                  <a:txBody>
                    <a:bodyPr/>
                    <a:lstStyle/>
                    <a:p>
                      <a:pPr algn="ctr" fontAlgn="t"/>
                      <a:r>
                        <a:rPr lang="es-CO" sz="1000" b="1" i="0" u="none" strike="noStrike">
                          <a:solidFill>
                            <a:srgbClr val="000000"/>
                          </a:solidFill>
                          <a:effectLst/>
                          <a:latin typeface="Arial" panose="020B0604020202020204" pitchFamily="34" charset="0"/>
                        </a:rPr>
                        <a:t>FUENTES FINANCIACIÓN PROYECTO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3947362375"/>
                  </a:ext>
                </a:extLst>
              </a:tr>
              <a:tr h="185973">
                <a:tc>
                  <a:txBody>
                    <a:bodyPr/>
                    <a:lstStyle/>
                    <a:p>
                      <a:pPr algn="ctr" fontAlgn="t"/>
                      <a:r>
                        <a:rPr lang="es-CO" sz="1000" b="1" i="0" u="none" strike="noStrike">
                          <a:solidFill>
                            <a:srgbClr val="000000"/>
                          </a:solidFill>
                          <a:effectLst/>
                          <a:latin typeface="Arial" panose="020B0604020202020204" pitchFamily="34" charset="0"/>
                        </a:rPr>
                        <a:t>ENTIDAD</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s-CO" sz="1000" b="1" i="0" u="none" strike="noStrike">
                          <a:solidFill>
                            <a:srgbClr val="000000"/>
                          </a:solidFill>
                          <a:effectLst/>
                          <a:latin typeface="Arial" panose="020B0604020202020204" pitchFamily="34" charset="0"/>
                        </a:rPr>
                        <a:t>VALOR INICIAL APROBADO</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s-CO" sz="1000" b="1" i="0" u="none" strike="noStrike">
                          <a:solidFill>
                            <a:srgbClr val="000000"/>
                          </a:solidFill>
                          <a:effectLst/>
                          <a:latin typeface="Arial" panose="020B0604020202020204" pitchFamily="34" charset="0"/>
                        </a:rPr>
                        <a:t> VALOR FINAL APORTE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t"/>
                      <a:r>
                        <a:rPr lang="es-CO" sz="1000" b="1" i="0" u="none" strike="noStrike">
                          <a:solidFill>
                            <a:srgbClr val="000000"/>
                          </a:solidFill>
                          <a:effectLst/>
                          <a:latin typeface="Arial" panose="020B0604020202020204" pitchFamily="34" charset="0"/>
                        </a:rPr>
                        <a:t> VALOR  AJUSTADO </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710309266"/>
                  </a:ext>
                </a:extLst>
              </a:tr>
              <a:tr h="185973">
                <a:tc>
                  <a:txBody>
                    <a:bodyPr/>
                    <a:lstStyle/>
                    <a:p>
                      <a:pPr algn="l" fontAlgn="t"/>
                      <a:r>
                        <a:rPr lang="es-CO" sz="1000" b="1" i="0" u="none" strike="noStrike">
                          <a:solidFill>
                            <a:srgbClr val="000000"/>
                          </a:solidFill>
                          <a:effectLst/>
                          <a:latin typeface="Arial" panose="020B0604020202020204" pitchFamily="34" charset="0"/>
                        </a:rPr>
                        <a:t>SGR Asiganciones Directas Departamental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r" fontAlgn="b"/>
                      <a:r>
                        <a:rPr lang="es-CO" sz="1000" b="0" i="0" u="none" strike="noStrike">
                          <a:solidFill>
                            <a:srgbClr val="000000"/>
                          </a:solidFill>
                          <a:effectLst/>
                          <a:latin typeface="Arial" panose="020B0604020202020204" pitchFamily="34" charset="0"/>
                        </a:rPr>
                        <a:t> $                1.258.183.703,00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000" b="0" i="0" u="none" strike="noStrike">
                          <a:solidFill>
                            <a:srgbClr val="000000"/>
                          </a:solidFill>
                          <a:effectLst/>
                          <a:latin typeface="Arial" panose="020B0604020202020204" pitchFamily="34" charset="0"/>
                        </a:rPr>
                        <a:t> $          1.258.183.703,00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000" b="0" i="0" u="none" strike="noStrike">
                          <a:solidFill>
                            <a:srgbClr val="000000"/>
                          </a:solidFill>
                          <a:effectLst/>
                          <a:latin typeface="Arial" panose="020B0604020202020204" pitchFamily="34" charset="0"/>
                        </a:rPr>
                        <a:t> $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7311406"/>
                  </a:ext>
                </a:extLst>
              </a:tr>
              <a:tr h="185973">
                <a:tc>
                  <a:txBody>
                    <a:bodyPr/>
                    <a:lstStyle/>
                    <a:p>
                      <a:pPr algn="l" fontAlgn="t"/>
                      <a:r>
                        <a:rPr lang="es-MX" sz="1000" b="1" i="0" u="none" strike="noStrike">
                          <a:solidFill>
                            <a:srgbClr val="000000"/>
                          </a:solidFill>
                          <a:effectLst/>
                          <a:latin typeface="Arial" panose="020B0604020202020204" pitchFamily="34" charset="0"/>
                        </a:rPr>
                        <a:t>SGR Asiganciones Directas Municipio de Taraza</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r" fontAlgn="b"/>
                      <a:r>
                        <a:rPr lang="es-CO" sz="1000" b="0" i="0" u="none" strike="noStrike">
                          <a:solidFill>
                            <a:srgbClr val="000000"/>
                          </a:solidFill>
                          <a:effectLst/>
                          <a:latin typeface="Arial" panose="020B0604020202020204" pitchFamily="34" charset="0"/>
                        </a:rPr>
                        <a:t> $                   942.398.362,02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000" b="0" i="0" u="none" strike="noStrike">
                          <a:solidFill>
                            <a:srgbClr val="000000"/>
                          </a:solidFill>
                          <a:effectLst/>
                          <a:latin typeface="Arial" panose="020B0604020202020204" pitchFamily="34" charset="0"/>
                        </a:rPr>
                        <a:t> $             942.398.362,02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000" b="0" i="0" u="none" strike="noStrike">
                          <a:solidFill>
                            <a:srgbClr val="000000"/>
                          </a:solidFill>
                          <a:effectLst/>
                          <a:latin typeface="Arial" panose="020B0604020202020204" pitchFamily="34" charset="0"/>
                        </a:rPr>
                        <a:t> $                             -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9764455"/>
                  </a:ext>
                </a:extLst>
              </a:tr>
              <a:tr h="185973">
                <a:tc>
                  <a:txBody>
                    <a:bodyPr/>
                    <a:lstStyle/>
                    <a:p>
                      <a:pPr algn="l" fontAlgn="t"/>
                      <a:r>
                        <a:rPr lang="es-CO" sz="1000" b="1" i="0" u="none" strike="noStrike">
                          <a:solidFill>
                            <a:srgbClr val="000000"/>
                          </a:solidFill>
                          <a:effectLst/>
                          <a:latin typeface="Arial" panose="020B0604020202020204" pitchFamily="34" charset="0"/>
                        </a:rPr>
                        <a:t>FNR Directas Municipio de Taraza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r" fontAlgn="b"/>
                      <a:r>
                        <a:rPr lang="es-CO" sz="1000" b="0" i="0" u="none" strike="noStrike">
                          <a:solidFill>
                            <a:srgbClr val="000000"/>
                          </a:solidFill>
                          <a:effectLst/>
                          <a:latin typeface="Arial" panose="020B0604020202020204" pitchFamily="34" charset="0"/>
                        </a:rPr>
                        <a:t> $                                         -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000" b="0" i="0" u="none" strike="noStrike">
                          <a:solidFill>
                            <a:srgbClr val="000000"/>
                          </a:solidFill>
                          <a:effectLst/>
                          <a:latin typeface="Arial" panose="020B0604020202020204" pitchFamily="34" charset="0"/>
                        </a:rPr>
                        <a:t> $             322.596.200,00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000" b="0" i="0" u="none" strike="noStrike">
                          <a:solidFill>
                            <a:srgbClr val="000000"/>
                          </a:solidFill>
                          <a:effectLst/>
                          <a:latin typeface="Arial" panose="020B0604020202020204" pitchFamily="34" charset="0"/>
                        </a:rPr>
                        <a:t> $       322.596.200,00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0160318"/>
                  </a:ext>
                </a:extLst>
              </a:tr>
              <a:tr h="204570">
                <a:tc>
                  <a:txBody>
                    <a:bodyPr/>
                    <a:lstStyle/>
                    <a:p>
                      <a:pPr algn="r" fontAlgn="t"/>
                      <a:r>
                        <a:rPr lang="es-CO" sz="1000" b="1" i="0" u="none" strike="noStrike">
                          <a:solidFill>
                            <a:srgbClr val="000000"/>
                          </a:solidFill>
                          <a:effectLst/>
                          <a:latin typeface="Arial" panose="020B0604020202020204" pitchFamily="34" charset="0"/>
                        </a:rPr>
                        <a:t>VALOR TOTAL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r" fontAlgn="b"/>
                      <a:r>
                        <a:rPr lang="es-CO" sz="1000" b="1" i="0" u="none" strike="noStrike">
                          <a:solidFill>
                            <a:srgbClr val="000000"/>
                          </a:solidFill>
                          <a:effectLst/>
                          <a:latin typeface="Arial" panose="020B0604020202020204" pitchFamily="34" charset="0"/>
                        </a:rPr>
                        <a:t> $             2.200.582.065,02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s-CO" sz="1000" b="1" i="0" u="none" strike="noStrike">
                          <a:solidFill>
                            <a:srgbClr val="000000"/>
                          </a:solidFill>
                          <a:effectLst/>
                          <a:latin typeface="Arial" panose="020B0604020202020204" pitchFamily="34" charset="0"/>
                        </a:rPr>
                        <a:t> $      2.523.178.265,02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CO" sz="1000" b="1" i="0" u="none" strike="noStrike">
                          <a:solidFill>
                            <a:srgbClr val="000000"/>
                          </a:solidFill>
                          <a:effectLst/>
                          <a:latin typeface="Arial" panose="020B0604020202020204" pitchFamily="34" charset="0"/>
                        </a:rPr>
                        <a:t>(+)12 ,8%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098508"/>
                  </a:ext>
                </a:extLst>
              </a:tr>
              <a:tr h="241765">
                <a:tc gridSpan="2">
                  <a:txBody>
                    <a:bodyPr/>
                    <a:lstStyle/>
                    <a:p>
                      <a:pPr algn="r" fontAlgn="t"/>
                      <a:r>
                        <a:rPr lang="es-CO" sz="1000" b="1" i="0" u="none" strike="noStrike">
                          <a:solidFill>
                            <a:srgbClr val="000000"/>
                          </a:solidFill>
                          <a:effectLst/>
                          <a:latin typeface="Arial" panose="020B0604020202020204" pitchFamily="34" charset="0"/>
                        </a:rPr>
                        <a:t>VALOR FINAL DEL PROYECTO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hMerge="1">
                  <a:txBody>
                    <a:bodyPr/>
                    <a:lstStyle/>
                    <a:p>
                      <a:endParaRPr lang="es-CO"/>
                    </a:p>
                  </a:txBody>
                  <a:tcPr/>
                </a:tc>
                <a:tc gridSpan="2">
                  <a:txBody>
                    <a:bodyPr/>
                    <a:lstStyle/>
                    <a:p>
                      <a:pPr algn="l" fontAlgn="ctr"/>
                      <a:r>
                        <a:rPr lang="es-CO" sz="1000" b="1" i="1" u="none" strike="noStrike">
                          <a:solidFill>
                            <a:srgbClr val="000000"/>
                          </a:solidFill>
                          <a:effectLst/>
                          <a:latin typeface="Arial" panose="020B0604020202020204" pitchFamily="34" charset="0"/>
                        </a:rPr>
                        <a:t> $                            2.523.178.265,02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O"/>
                    </a:p>
                  </a:txBody>
                  <a:tcPr/>
                </a:tc>
                <a:extLst>
                  <a:ext uri="{0D108BD9-81ED-4DB2-BD59-A6C34878D82A}">
                    <a16:rowId xmlns:a16="http://schemas.microsoft.com/office/drawing/2014/main" val="441545054"/>
                  </a:ext>
                </a:extLst>
              </a:tr>
              <a:tr h="195272">
                <a:tc>
                  <a:txBody>
                    <a:bodyPr/>
                    <a:lstStyle/>
                    <a:p>
                      <a:pPr algn="l" fontAlgn="b"/>
                      <a:r>
                        <a:rPr lang="es-CO" sz="1000" b="1" i="0" u="none" strike="noStrike">
                          <a:solidFill>
                            <a:srgbClr val="000000"/>
                          </a:solidFill>
                          <a:effectLst/>
                          <a:latin typeface="Arial" panose="020B0604020202020204" pitchFamily="34" charset="0"/>
                        </a:rPr>
                        <a:t>Estado Plataforma SUIFP_SGR Departamental</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DCE4"/>
                    </a:solidFill>
                  </a:tcPr>
                </a:tc>
                <a:tc gridSpan="3">
                  <a:txBody>
                    <a:bodyPr/>
                    <a:lstStyle/>
                    <a:p>
                      <a:pPr algn="ctr" fontAlgn="b"/>
                      <a:r>
                        <a:rPr lang="es-CO" sz="1000" b="1" i="0" u="none" strike="noStrike" dirty="0">
                          <a:solidFill>
                            <a:srgbClr val="000000"/>
                          </a:solidFill>
                          <a:effectLst/>
                          <a:latin typeface="Arial" panose="020B0604020202020204" pitchFamily="34" charset="0"/>
                        </a:rPr>
                        <a:t>REALIZADO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DCE4"/>
                    </a:solidFill>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2786056044"/>
                  </a:ext>
                </a:extLst>
              </a:tr>
            </a:tbl>
          </a:graphicData>
        </a:graphic>
      </p:graphicFrame>
    </p:spTree>
    <p:extLst>
      <p:ext uri="{BB962C8B-B14F-4D97-AF65-F5344CB8AC3E}">
        <p14:creationId xmlns:p14="http://schemas.microsoft.com/office/powerpoint/2010/main" val="2872264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7701" y="811945"/>
            <a:ext cx="10579395" cy="707886"/>
          </a:xfrm>
          <a:prstGeom prst="rect">
            <a:avLst/>
          </a:prstGeom>
        </p:spPr>
        <p:txBody>
          <a:bodyPr wrap="square">
            <a:spAutoFit/>
          </a:bodyPr>
          <a:lstStyle/>
          <a:p>
            <a:r>
              <a:rPr lang="es-CO" sz="4000" b="1" dirty="0">
                <a:solidFill>
                  <a:srgbClr val="0A6A21"/>
                </a:solidFill>
                <a:latin typeface="Arial"/>
                <a:cs typeface="Arial"/>
              </a:rPr>
              <a:t>6. Proposiciones y varios</a:t>
            </a:r>
          </a:p>
        </p:txBody>
      </p:sp>
      <p:sp>
        <p:nvSpPr>
          <p:cNvPr id="10" name="5 CuadroTexto">
            <a:extLst>
              <a:ext uri="{FF2B5EF4-FFF2-40B4-BE49-F238E27FC236}">
                <a16:creationId xmlns:a16="http://schemas.microsoft.com/office/drawing/2014/main" id="{04442113-14EF-428E-B6CE-EF0984ED005B}"/>
              </a:ext>
            </a:extLst>
          </p:cNvPr>
          <p:cNvSpPr txBox="1"/>
          <p:nvPr/>
        </p:nvSpPr>
        <p:spPr>
          <a:xfrm>
            <a:off x="2531604" y="2726680"/>
            <a:ext cx="7128792" cy="1077218"/>
          </a:xfrm>
          <a:prstGeom prst="rect">
            <a:avLst/>
          </a:prstGeom>
          <a:noFill/>
        </p:spPr>
        <p:txBody>
          <a:bodyPr wrap="square" rtlCol="0">
            <a:spAutoFit/>
          </a:bodyPr>
          <a:lstStyle/>
          <a:p>
            <a:pPr algn="ctr"/>
            <a:r>
              <a:rPr lang="es-ES" sz="3200" dirty="0">
                <a:solidFill>
                  <a:schemeClr val="tx1">
                    <a:lumMod val="75000"/>
                    <a:lumOff val="25000"/>
                  </a:schemeClr>
                </a:solidFill>
              </a:rPr>
              <a:t>Espacio para resolver dudas y establecer compromisos</a:t>
            </a:r>
            <a:endParaRPr lang="es-ES_tradnl" sz="3200" dirty="0">
              <a:solidFill>
                <a:schemeClr val="tx1">
                  <a:lumMod val="75000"/>
                  <a:lumOff val="25000"/>
                </a:schemeClr>
              </a:solidFill>
              <a:latin typeface="Arial" panose="020B0604020202020204" pitchFamily="34" charset="0"/>
              <a:ea typeface="Verdana" panose="020B0604030504040204" pitchFamily="34" charset="0"/>
              <a:cs typeface="Arial" panose="020B0604020202020204" pitchFamily="34" charset="0"/>
            </a:endParaRPr>
          </a:p>
        </p:txBody>
      </p:sp>
      <p:sp>
        <p:nvSpPr>
          <p:cNvPr id="3" name="Rectángulo 2">
            <a:extLst>
              <a:ext uri="{FF2B5EF4-FFF2-40B4-BE49-F238E27FC236}">
                <a16:creationId xmlns:a16="http://schemas.microsoft.com/office/drawing/2014/main" id="{73AF9C47-58E0-40A9-97D5-EEB2B8E36613}"/>
              </a:ext>
            </a:extLst>
          </p:cNvPr>
          <p:cNvSpPr/>
          <p:nvPr/>
        </p:nvSpPr>
        <p:spPr>
          <a:xfrm>
            <a:off x="-2133" y="-3327"/>
            <a:ext cx="382271" cy="6858000"/>
          </a:xfrm>
          <a:prstGeom prst="rect">
            <a:avLst/>
          </a:prstGeom>
          <a:solidFill>
            <a:srgbClr val="99D8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605325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552</Words>
  <Application>Microsoft Office PowerPoint</Application>
  <PresentationFormat>Panorámica</PresentationFormat>
  <Paragraphs>57</Paragraphs>
  <Slides>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Calibri</vt:lpstr>
      <vt:lpstr>Calibri Light</vt:lpstr>
      <vt:lpstr>Tema de Office</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Daniela Duque G</dc:creator>
  <cp:lastModifiedBy>Daniela Duque G</cp:lastModifiedBy>
  <cp:revision>1</cp:revision>
  <dcterms:created xsi:type="dcterms:W3CDTF">2020-12-29T04:25:07Z</dcterms:created>
  <dcterms:modified xsi:type="dcterms:W3CDTF">2020-12-29T04:25:30Z</dcterms:modified>
</cp:coreProperties>
</file>